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4335" r:id="rId2"/>
    <p:sldId id="4318" r:id="rId3"/>
    <p:sldId id="4346" r:id="rId4"/>
    <p:sldId id="4328" r:id="rId5"/>
    <p:sldId id="4343" r:id="rId6"/>
    <p:sldId id="4344" r:id="rId7"/>
    <p:sldId id="4329" r:id="rId8"/>
    <p:sldId id="4345" r:id="rId9"/>
    <p:sldId id="4332" r:id="rId10"/>
    <p:sldId id="4341" r:id="rId11"/>
  </p:sldIdLst>
  <p:sldSz cx="9144000" cy="6858000" type="letter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096" userDrawn="1">
          <p15:clr>
            <a:srgbClr val="A4A3A4"/>
          </p15:clr>
        </p15:guide>
        <p15:guide id="10" pos="45" userDrawn="1">
          <p15:clr>
            <a:srgbClr val="A4A3A4"/>
          </p15:clr>
        </p15:guide>
        <p15:guide id="11" pos="1080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orient="horz" pos="3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t Randall" initials="G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174E6F"/>
    <a:srgbClr val="286D92"/>
    <a:srgbClr val="590000"/>
    <a:srgbClr val="FF9300"/>
    <a:srgbClr val="FFD579"/>
    <a:srgbClr val="9FC2E1"/>
    <a:srgbClr val="D5FC7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1361" autoAdjust="0"/>
  </p:normalViewPr>
  <p:slideViewPr>
    <p:cSldViewPr snapToGrid="0" snapToObjects="1">
      <p:cViewPr varScale="1">
        <p:scale>
          <a:sx n="78" d="100"/>
          <a:sy n="78" d="100"/>
        </p:scale>
        <p:origin x="1622" y="67"/>
      </p:cViewPr>
      <p:guideLst>
        <p:guide orient="horz" pos="2472"/>
        <p:guide pos="3096"/>
        <p:guide pos="45"/>
        <p:guide pos="1080"/>
        <p:guide pos="5715"/>
        <p:guide orient="horz" pos="3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5CDB0915-AAEA-4935-83B0-D4765CF7ED2F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/>
              <a:t>XXX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31315390-4AAF-4A92-B84D-2EFFA8F0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295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32" tIns="48316" rIns="96632" bIns="483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1727"/>
          </a:xfrm>
          <a:prstGeom prst="rect">
            <a:avLst/>
          </a:prstGeom>
        </p:spPr>
        <p:txBody>
          <a:bodyPr vert="horz" lIns="96632" tIns="48316" rIns="96632" bIns="48316" rtlCol="0"/>
          <a:lstStyle>
            <a:lvl1pPr algn="r">
              <a:defRPr sz="1200"/>
            </a:lvl1pPr>
          </a:lstStyle>
          <a:p>
            <a:fld id="{671EFFCF-7206-5D43-AC1F-E76D093895AE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2" tIns="48316" rIns="96632" bIns="483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32" tIns="48316" rIns="96632" bIns="483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2" tIns="48316" rIns="96632" bIns="48316" rtlCol="0" anchor="b"/>
          <a:lstStyle>
            <a:lvl1pPr algn="l">
              <a:defRPr sz="1200"/>
            </a:lvl1pPr>
          </a:lstStyle>
          <a:p>
            <a:r>
              <a:rPr lang="en-US"/>
              <a:t>XXX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6"/>
            <a:ext cx="3169920" cy="481726"/>
          </a:xfrm>
          <a:prstGeom prst="rect">
            <a:avLst/>
          </a:prstGeom>
        </p:spPr>
        <p:txBody>
          <a:bodyPr vert="horz" lIns="96632" tIns="48316" rIns="96632" bIns="48316" rtlCol="0" anchor="b"/>
          <a:lstStyle>
            <a:lvl1pPr algn="r">
              <a:defRPr sz="1200"/>
            </a:lvl1pPr>
          </a:lstStyle>
          <a:p>
            <a:fld id="{9A3D40BB-582A-2C4A-8496-48EBB1C703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D40BB-582A-2C4A-8496-48EBB1C703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50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D40BB-582A-2C4A-8496-48EBB1C703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0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D61E29B-2838-6044-811E-D45BCBB76523}"/>
              </a:ext>
            </a:extLst>
          </p:cNvPr>
          <p:cNvSpPr/>
          <p:nvPr userDrawn="1"/>
        </p:nvSpPr>
        <p:spPr>
          <a:xfrm>
            <a:off x="0" y="876300"/>
            <a:ext cx="9144000" cy="4728226"/>
          </a:xfrm>
          <a:prstGeom prst="rect">
            <a:avLst/>
          </a:prstGeom>
          <a:solidFill>
            <a:srgbClr val="286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>
              <a:solidFill>
                <a:schemeClr val="accent6"/>
              </a:solidFill>
              <a:latin typeface="Maison Neue Light" charset="0"/>
              <a:ea typeface="Maison Neue Light" charset="0"/>
              <a:cs typeface="Maison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291" y="4043493"/>
            <a:ext cx="7772400" cy="8805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291" y="4833743"/>
            <a:ext cx="6858000" cy="89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4291" y="6169133"/>
            <a:ext cx="3474279" cy="365125"/>
          </a:xfrm>
          <a:prstGeom prst="rect">
            <a:avLst/>
          </a:prstGeom>
        </p:spPr>
        <p:txBody>
          <a:bodyPr anchor="t"/>
          <a:lstStyle>
            <a:lvl1pPr>
              <a:defRPr sz="9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1134291" y="5895703"/>
            <a:ext cx="3477396" cy="34737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1C1DDB3E-85E0-A548-9765-C822F7957E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28" y="1182578"/>
            <a:ext cx="3966689" cy="225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platzhalter 1">
            <a:extLst>
              <a:ext uri="{FF2B5EF4-FFF2-40B4-BE49-F238E27FC236}">
                <a16:creationId xmlns:a16="http://schemas.microsoft.com/office/drawing/2014/main" id="{334FEB21-D827-D34B-8B3F-FE8ACACFC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34" y="1191816"/>
            <a:ext cx="4761186" cy="2237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DE94CC1-5215-EC45-B449-7D8C7D427A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290" y="3601738"/>
            <a:ext cx="3763529" cy="176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B60DC67-F201-A242-9BD4-D1061AE5D0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763" y="3598710"/>
            <a:ext cx="2343077" cy="177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D61E29B-2838-6044-811E-D45BCBB76523}"/>
              </a:ext>
            </a:extLst>
          </p:cNvPr>
          <p:cNvSpPr/>
          <p:nvPr userDrawn="1"/>
        </p:nvSpPr>
        <p:spPr>
          <a:xfrm>
            <a:off x="0" y="1040524"/>
            <a:ext cx="9144000" cy="44879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>
              <a:solidFill>
                <a:schemeClr val="accent6"/>
              </a:solidFill>
              <a:latin typeface="Maison Neue Light" charset="0"/>
              <a:ea typeface="Maison Neue Light" charset="0"/>
              <a:cs typeface="Maison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291" y="4043493"/>
            <a:ext cx="7772400" cy="8805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291" y="4833743"/>
            <a:ext cx="6858000" cy="89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4291" y="6169133"/>
            <a:ext cx="3474279" cy="365125"/>
          </a:xfrm>
          <a:prstGeom prst="rect">
            <a:avLst/>
          </a:prstGeom>
        </p:spPr>
        <p:txBody>
          <a:bodyPr anchor="t"/>
          <a:lstStyle>
            <a:lvl1pPr>
              <a:defRPr sz="9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1134291" y="5895703"/>
            <a:ext cx="3477396" cy="34737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1C1DDB3E-85E0-A548-9765-C822F7957E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28" y="1182578"/>
            <a:ext cx="3966689" cy="225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platzhalter 1">
            <a:extLst>
              <a:ext uri="{FF2B5EF4-FFF2-40B4-BE49-F238E27FC236}">
                <a16:creationId xmlns:a16="http://schemas.microsoft.com/office/drawing/2014/main" id="{334FEB21-D827-D34B-8B3F-FE8ACACFC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34" y="1191816"/>
            <a:ext cx="4761186" cy="2237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DE94CC1-5215-EC45-B449-7D8C7D427A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290" y="3601738"/>
            <a:ext cx="3763529" cy="176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B60DC67-F201-A242-9BD4-D1061AE5D0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763" y="3598710"/>
            <a:ext cx="2343077" cy="177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6610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y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3" y="2147061"/>
            <a:ext cx="78867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E331E-E7F2-0047-BEA7-E7E6A8026A77}"/>
              </a:ext>
            </a:extLst>
          </p:cNvPr>
          <p:cNvSpPr txBox="1"/>
          <p:nvPr userDrawn="1"/>
        </p:nvSpPr>
        <p:spPr>
          <a:xfrm>
            <a:off x="8206451" y="40511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200" dirty="0" err="1">
              <a:solidFill>
                <a:schemeClr val="accent6"/>
              </a:solidFill>
              <a:latin typeface="Arial" panose="020B0604020202020204" pitchFamily="34" charset="0"/>
              <a:ea typeface="Maison Neue Light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6CD05A8-08D0-4D0C-A78B-2C9E90203A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912" y="724863"/>
            <a:ext cx="8764587" cy="5000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137" y="176380"/>
            <a:ext cx="7177362" cy="400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>
                <a:solidFill>
                  <a:srgbClr val="174E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14747-131C-4DA0-9D01-4D6D006BDD89}"/>
              </a:ext>
            </a:extLst>
          </p:cNvPr>
          <p:cNvSpPr txBox="1"/>
          <p:nvPr userDrawn="1"/>
        </p:nvSpPr>
        <p:spPr>
          <a:xfrm>
            <a:off x="8713128" y="6707593"/>
            <a:ext cx="310717" cy="195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fld id="{317C4A96-D6F6-4C56-AC62-5F4104AB57BC}" type="slidenum">
              <a:rPr lang="en-US" sz="700" smtClean="0">
                <a:solidFill>
                  <a:schemeClr val="accent6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‹#›</a:t>
            </a:fld>
            <a:endParaRPr lang="en-US" sz="700" dirty="0" err="1">
              <a:solidFill>
                <a:schemeClr val="accent6"/>
              </a:solidFill>
              <a:latin typeface="Arial" panose="020B0604020202020204" pitchFamily="34" charset="0"/>
              <a:ea typeface="Maison Neue Light" charset="0"/>
              <a:cs typeface="Arial" panose="020B0604020202020204" pitchFamily="34" charset="0"/>
            </a:endParaRPr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id="{721BF14A-0255-1046-8FC0-F13B57543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13" y="57483"/>
            <a:ext cx="1514196" cy="621903"/>
          </a:xfrm>
          <a:prstGeom prst="rect">
            <a:avLst/>
          </a:prstGeom>
        </p:spPr>
      </p:pic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1A4D89E8-6107-A64B-AB0E-03A4A8E319B4}"/>
              </a:ext>
            </a:extLst>
          </p:cNvPr>
          <p:cNvCxnSpPr>
            <a:cxnSpLocks/>
          </p:cNvCxnSpPr>
          <p:nvPr userDrawn="1"/>
        </p:nvCxnSpPr>
        <p:spPr>
          <a:xfrm>
            <a:off x="1871663" y="648280"/>
            <a:ext cx="70818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  <p15:guide id="3" pos="11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8913" y="181877"/>
            <a:ext cx="1582737" cy="207962"/>
          </a:xfrm>
          <a:solidFill>
            <a:schemeClr val="bg1"/>
          </a:solidFill>
        </p:spPr>
        <p:txBody>
          <a:bodyPr anchor="ctr">
            <a:noAutofit/>
          </a:bodyPr>
          <a:lstStyle>
            <a:lvl1pPr>
              <a:defRPr sz="1000" b="0" i="0">
                <a:solidFill>
                  <a:srgbClr val="A4A9B1"/>
                </a:solidFill>
                <a:latin typeface="Maison Neue Light" charset="0"/>
                <a:ea typeface="Maison Neue Light" charset="0"/>
                <a:cs typeface="Maison Neue Light" charset="0"/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lnSpc>
                <a:spcPts val="1850"/>
              </a:lnSpc>
              <a:spcAft>
                <a:spcPts val="1200"/>
              </a:spcAft>
              <a:defRPr sz="1500"/>
            </a:lvl1pPr>
            <a:lvl2pPr>
              <a:lnSpc>
                <a:spcPts val="1850"/>
              </a:lnSpc>
              <a:spcAft>
                <a:spcPts val="1200"/>
              </a:spcAft>
              <a:defRPr sz="1400"/>
            </a:lvl2pPr>
            <a:lvl3pPr>
              <a:lnSpc>
                <a:spcPts val="1850"/>
              </a:lnSpc>
              <a:spcAft>
                <a:spcPts val="1200"/>
              </a:spcAft>
              <a:defRPr sz="1400"/>
            </a:lvl3pPr>
            <a:lvl4pPr>
              <a:lnSpc>
                <a:spcPts val="1850"/>
              </a:lnSpc>
              <a:spcAft>
                <a:spcPts val="1200"/>
              </a:spcAft>
              <a:defRPr sz="1400"/>
            </a:lvl4pPr>
            <a:lvl5pPr marL="7938" indent="0">
              <a:lnSpc>
                <a:spcPts val="1850"/>
              </a:lnSpc>
              <a:spcAft>
                <a:spcPts val="1200"/>
              </a:spcAft>
              <a:buNone/>
              <a:tabLst/>
              <a:defRPr sz="1400" b="1" i="0">
                <a:latin typeface="Maison Neue Demi" charset="0"/>
                <a:ea typeface="Maison Neue Demi" charset="0"/>
                <a:cs typeface="Maison Neue Dem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48400" y="1622855"/>
            <a:ext cx="2705099" cy="45952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700" b="0" i="0">
                <a:latin typeface="Maison Neue Light" charset="0"/>
                <a:ea typeface="Maison Neue Light" charset="0"/>
                <a:cs typeface="Maison Neue Light" charset="0"/>
              </a:defRPr>
            </a:lvl1pPr>
            <a:lvl5pPr marL="7938" indent="0">
              <a:buNone/>
              <a:tabLst/>
              <a:defRPr b="1" i="0">
                <a:latin typeface="Maison Neue Demi" charset="0"/>
                <a:ea typeface="Maison Neue Demi" charset="0"/>
                <a:cs typeface="Maison Neue Dem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DAF5FEE-CD3B-874B-B680-161FA89F667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80632" y="6464733"/>
            <a:ext cx="1582737" cy="207962"/>
          </a:xfr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defRPr sz="1000" b="0" i="0">
                <a:solidFill>
                  <a:srgbClr val="FF0000"/>
                </a:solidFill>
                <a:latin typeface="Maison Neue Light" charset="0"/>
                <a:ea typeface="Maison Neue Light" charset="0"/>
                <a:cs typeface="Maison Neue Light" charset="0"/>
              </a:defRPr>
            </a:lvl1pPr>
          </a:lstStyle>
          <a:p>
            <a:pPr lvl="0"/>
            <a:r>
              <a:rPr lang="en-US" dirty="0"/>
              <a:t>PRELIMINARY DRAFT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4831CF-0CD9-844B-8797-2D1ED16F4F9F}"/>
              </a:ext>
            </a:extLst>
          </p:cNvPr>
          <p:cNvSpPr txBox="1"/>
          <p:nvPr userDrawn="1"/>
        </p:nvSpPr>
        <p:spPr>
          <a:xfrm>
            <a:off x="8826416" y="6667133"/>
            <a:ext cx="310717" cy="195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fld id="{317C4A96-D6F6-4C56-AC62-5F4104AB57BC}" type="slidenum">
              <a:rPr lang="en-US" sz="700" smtClean="0">
                <a:solidFill>
                  <a:schemeClr val="accent6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‹#›</a:t>
            </a:fld>
            <a:endParaRPr lang="en-US" sz="700" dirty="0" err="1">
              <a:solidFill>
                <a:schemeClr val="accent6"/>
              </a:solidFill>
              <a:latin typeface="Arial" panose="020B0604020202020204" pitchFamily="34" charset="0"/>
              <a:ea typeface="Maison Neue Ligh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6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853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orient="horz" pos="57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123A9CB-69AA-4C16-A885-11A38168683C}"/>
              </a:ext>
            </a:extLst>
          </p:cNvPr>
          <p:cNvSpPr txBox="1">
            <a:spLocks/>
          </p:cNvSpPr>
          <p:nvPr userDrawn="1"/>
        </p:nvSpPr>
        <p:spPr>
          <a:xfrm>
            <a:off x="73127" y="6625645"/>
            <a:ext cx="3086100" cy="1828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accent5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9668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63" r:id="rId3"/>
    <p:sldLayoutId id="2147483672" r:id="rId4"/>
    <p:sldLayoutId id="2147483674" r:id="rId5"/>
    <p:sldLayoutId id="2147483676" r:id="rId6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b="0" i="0" kern="1200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ts val="16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1300" b="1" i="0" kern="1200">
          <a:solidFill>
            <a:schemeClr val="accent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ts val="16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7937" indent="0" algn="l" defTabSz="914400" rtl="0" eaLnBrk="1" latinLnBrk="0" hangingPunct="1">
        <a:lnSpc>
          <a:spcPts val="1425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None/>
        <a:tabLst/>
        <a:defRPr sz="1100" b="0" i="0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" indent="0" algn="l" defTabSz="914400" rtl="0" eaLnBrk="1" latinLnBrk="0" hangingPunct="1">
        <a:lnSpc>
          <a:spcPts val="1425"/>
        </a:lnSpc>
        <a:spcBef>
          <a:spcPts val="0"/>
        </a:spcBef>
        <a:spcAft>
          <a:spcPts val="600"/>
        </a:spcAft>
        <a:buClr>
          <a:schemeClr val="accent6"/>
        </a:buClr>
        <a:buFont typeface=".HelveticaNeueDeskInterface-Regular" charset="-120"/>
        <a:buNone/>
        <a:tabLst/>
        <a:defRPr sz="1100" b="0" i="0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7938" indent="0" algn="l" defTabSz="914400" rtl="0" eaLnBrk="1" latinLnBrk="0" hangingPunct="1">
        <a:lnSpc>
          <a:spcPts val="16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1" i="0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119">
          <p15:clr>
            <a:srgbClr val="F26B43"/>
          </p15:clr>
        </p15:guide>
        <p15:guide id="4" pos="5640">
          <p15:clr>
            <a:srgbClr val="F26B43"/>
          </p15:clr>
        </p15:guide>
        <p15:guide id="5" orient="horz" pos="1020">
          <p15:clr>
            <a:srgbClr val="F26B43"/>
          </p15:clr>
        </p15:guide>
        <p15:guide id="7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rsears@linedpipesystems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Xw7fR7fQlU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D72C73-F7F6-4C1A-AC12-5A7EC5D1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42854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28146B-880E-4D0D-B0FF-D4CEDBA12312}"/>
              </a:ext>
            </a:extLst>
          </p:cNvPr>
          <p:cNvSpPr/>
          <p:nvPr/>
        </p:nvSpPr>
        <p:spPr>
          <a:xfrm>
            <a:off x="0" y="4285487"/>
            <a:ext cx="9143999" cy="2572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A8793"/>
              </a:solidFill>
              <a:effectLst/>
              <a:uLnTx/>
              <a:uFillTx/>
              <a:latin typeface="Maison Neue Light" charset="0"/>
              <a:ea typeface="Maison Neue Light" charset="0"/>
              <a:cs typeface="Maison Neue Light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FD70DB8-AA5D-7346-9159-A87DD8B072D9}"/>
              </a:ext>
            </a:extLst>
          </p:cNvPr>
          <p:cNvSpPr txBox="1">
            <a:spLocks/>
          </p:cNvSpPr>
          <p:nvPr/>
        </p:nvSpPr>
        <p:spPr>
          <a:xfrm>
            <a:off x="1079500" y="4918682"/>
            <a:ext cx="7772400" cy="5016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9447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3A47097-6EEC-2943-BB2A-7849C1D8FA4F}"/>
              </a:ext>
            </a:extLst>
          </p:cNvPr>
          <p:cNvSpPr txBox="1">
            <a:spLocks/>
          </p:cNvSpPr>
          <p:nvPr/>
        </p:nvSpPr>
        <p:spPr>
          <a:xfrm>
            <a:off x="1008505" y="4839537"/>
            <a:ext cx="7760574" cy="501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300" b="1" i="0" kern="120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100" b="0" i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937" indent="0" algn="l" defTabSz="9144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100" b="0" i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" indent="0" algn="l" defTabSz="9144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.HelveticaNeueDeskInterface-Regular" charset="-120"/>
              <a:buNone/>
              <a:tabLst/>
              <a:defRPr sz="1100" b="0" i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938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100" b="1" i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6393C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5A35B0B-B1CE-FA4C-9F22-4A17B5AD1CE3}"/>
              </a:ext>
            </a:extLst>
          </p:cNvPr>
          <p:cNvSpPr txBox="1">
            <a:spLocks/>
          </p:cNvSpPr>
          <p:nvPr/>
        </p:nvSpPr>
        <p:spPr>
          <a:xfrm>
            <a:off x="1097721" y="5955082"/>
            <a:ext cx="347427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9ACE5-0182-0743-8184-49C861BBAF5E}"/>
              </a:ext>
            </a:extLst>
          </p:cNvPr>
          <p:cNvSpPr txBox="1"/>
          <p:nvPr/>
        </p:nvSpPr>
        <p:spPr>
          <a:xfrm>
            <a:off x="4965700" y="107689"/>
            <a:ext cx="4987245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E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 Construction.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4E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Protection.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E6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917B1-BF19-1A4B-AE51-8018A844F33B}"/>
              </a:ext>
            </a:extLst>
          </p:cNvPr>
          <p:cNvSpPr txBox="1"/>
          <p:nvPr/>
        </p:nvSpPr>
        <p:spPr>
          <a:xfrm>
            <a:off x="655593" y="4783448"/>
            <a:ext cx="8113486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4E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FLEXSLEEVE™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4E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WELDED JOINTS FOR </a:t>
            </a:r>
            <a:r>
              <a:rPr lang="en-US" sz="2000" b="1" dirty="0">
                <a:solidFill>
                  <a:srgbClr val="174E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INTERNALLY COATED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4E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PIPELINES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74E6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4E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Comparison to Competitor Internal Sleeves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74E6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74E6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71D84-FC8C-4AA5-B182-82E62C155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5" y="117021"/>
            <a:ext cx="2794005" cy="1117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B27F6-D988-B641-A995-11A4D6C2A9D6}"/>
              </a:ext>
            </a:extLst>
          </p:cNvPr>
          <p:cNvSpPr txBox="1"/>
          <p:nvPr/>
        </p:nvSpPr>
        <p:spPr>
          <a:xfrm>
            <a:off x="1842448" y="-150125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7A8793"/>
              </a:solidFill>
              <a:effectLst/>
              <a:uLnTx/>
              <a:uFillTx/>
              <a:latin typeface="Arial" panose="020B0604020202020204" pitchFamily="34" charset="0"/>
              <a:ea typeface="Maison Neue Ligh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947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14637F-0DAB-4F27-AC67-D9A331D0C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6418"/>
            <a:ext cx="9144000" cy="42854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465713B-F732-374D-8278-CED89CDFE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076" y="176380"/>
            <a:ext cx="7177362" cy="400110"/>
          </a:xfrm>
        </p:spPr>
        <p:txBody>
          <a:bodyPr/>
          <a:lstStyle/>
          <a:p>
            <a:pPr algn="ctr"/>
            <a:r>
              <a:rPr lang="en-US" sz="2400" dirty="0"/>
              <a:t>Contact Information</a:t>
            </a:r>
          </a:p>
        </p:txBody>
      </p:sp>
      <p:sp>
        <p:nvSpPr>
          <p:cNvPr id="4" name="Subtitle 14">
            <a:extLst>
              <a:ext uri="{FF2B5EF4-FFF2-40B4-BE49-F238E27FC236}">
                <a16:creationId xmlns:a16="http://schemas.microsoft.com/office/drawing/2014/main" id="{D55CAD03-C8D8-C746-8418-5DD7121F58A5}"/>
              </a:ext>
            </a:extLst>
          </p:cNvPr>
          <p:cNvSpPr txBox="1">
            <a:spLocks/>
          </p:cNvSpPr>
          <p:nvPr/>
        </p:nvSpPr>
        <p:spPr>
          <a:xfrm>
            <a:off x="1324076" y="852181"/>
            <a:ext cx="6861351" cy="8978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300" b="1" i="0" kern="1200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100" b="0" i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937" indent="0" algn="l" defTabSz="9144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100" b="0" i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" indent="0" algn="l" defTabSz="9144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.HelveticaNeueDeskInterface-Regular" charset="-120"/>
              <a:buNone/>
              <a:tabLst/>
              <a:defRPr sz="1100" b="0" i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938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100" b="1" i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71140B1-4C0B-F94A-98C9-947C9B32BE03}"/>
              </a:ext>
            </a:extLst>
          </p:cNvPr>
          <p:cNvSpPr txBox="1"/>
          <p:nvPr/>
        </p:nvSpPr>
        <p:spPr>
          <a:xfrm>
            <a:off x="2946921" y="5492408"/>
            <a:ext cx="3615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93C9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6D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Lined Pipe Systems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93C9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6D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Ryan Sears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93C9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6D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Mobile: +1 951-288-5570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93C9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6D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rsears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6D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@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6D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linedpipesystems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6D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.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6D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86D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93C9"/>
              </a:buClr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86D92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978C3-DA20-4559-B75A-5FE714D526FE}"/>
              </a:ext>
            </a:extLst>
          </p:cNvPr>
          <p:cNvSpPr txBox="1"/>
          <p:nvPr/>
        </p:nvSpPr>
        <p:spPr>
          <a:xfrm>
            <a:off x="768254" y="979560"/>
            <a:ext cx="7972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4E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FLEXSLEEVE™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4E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WELDED JOINTS FOR </a:t>
            </a:r>
            <a:r>
              <a:rPr lang="en-US" sz="2000" b="1" dirty="0">
                <a:solidFill>
                  <a:srgbClr val="174E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INTERNALLY COATED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4E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PIPELINES</a:t>
            </a:r>
          </a:p>
        </p:txBody>
      </p:sp>
    </p:spTree>
    <p:extLst>
      <p:ext uri="{BB962C8B-B14F-4D97-AF65-F5344CB8AC3E}">
        <p14:creationId xmlns:p14="http://schemas.microsoft.com/office/powerpoint/2010/main" val="4244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A8380E-7C0C-4F57-86F0-4C517C12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5" y="176380"/>
            <a:ext cx="7244178" cy="400110"/>
          </a:xfrm>
        </p:spPr>
        <p:txBody>
          <a:bodyPr/>
          <a:lstStyle/>
          <a:p>
            <a:pPr algn="ctr"/>
            <a:r>
              <a:rPr lang="en-US" sz="2400" dirty="0"/>
              <a:t>The </a:t>
            </a:r>
            <a:r>
              <a:rPr lang="en-US" sz="2400" dirty="0" err="1"/>
              <a:t>FlexSleeve</a:t>
            </a:r>
            <a:r>
              <a:rPr lang="en-US" sz="2400" dirty="0"/>
              <a:t>™ Solution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AFB1EA-4849-44DC-AE4D-E9FE55DA23CE}"/>
              </a:ext>
            </a:extLst>
          </p:cNvPr>
          <p:cNvSpPr/>
          <p:nvPr/>
        </p:nvSpPr>
        <p:spPr>
          <a:xfrm>
            <a:off x="0" y="880217"/>
            <a:ext cx="9144000" cy="56501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A8793"/>
              </a:solidFill>
              <a:effectLst/>
              <a:uLnTx/>
              <a:uFillTx/>
              <a:latin typeface="Maison Neue Light" charset="0"/>
              <a:ea typeface="Maison Neue Light" charset="0"/>
              <a:cs typeface="Maison Neue Light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434FB5-9CF7-4B75-A6A9-FA0718DA5026}"/>
              </a:ext>
            </a:extLst>
          </p:cNvPr>
          <p:cNvSpPr/>
          <p:nvPr/>
        </p:nvSpPr>
        <p:spPr>
          <a:xfrm>
            <a:off x="0" y="1116745"/>
            <a:ext cx="9144000" cy="750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A flexible corrosion-resistant sleeve that withstands welding heat</a:t>
            </a:r>
          </a:p>
          <a:p>
            <a:pPr marL="0" marR="0" lvl="1" indent="0" algn="ctr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and </a:t>
            </a:r>
            <a:r>
              <a:rPr lang="en-US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prevents liquids from reaching the weld zone.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5" name="Picture 4" descr="A picture containing ground&#10;&#10;Description automatically generated">
            <a:extLst>
              <a:ext uri="{FF2B5EF4-FFF2-40B4-BE49-F238E27FC236}">
                <a16:creationId xmlns:a16="http://schemas.microsoft.com/office/drawing/2014/main" id="{CFB87AE7-4DB0-4606-AD1C-BFF199538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214" y="2418934"/>
            <a:ext cx="4179570" cy="370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4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73042A-59E4-B5CC-973A-40C0FD487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137" y="176380"/>
            <a:ext cx="6817447" cy="400110"/>
          </a:xfrm>
        </p:spPr>
        <p:txBody>
          <a:bodyPr/>
          <a:lstStyle/>
          <a:p>
            <a:pPr algn="ctr"/>
            <a:r>
              <a:rPr lang="en-US" sz="2400" dirty="0" err="1"/>
              <a:t>FlexSleeve</a:t>
            </a:r>
            <a:r>
              <a:rPr lang="en-US" sz="2400" dirty="0"/>
              <a:t>™ Innovation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D2AC9-B39B-500E-4B31-05E80B18B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9" y="1040593"/>
            <a:ext cx="4234648" cy="2669755"/>
          </a:xfrm>
          <a:prstGeom prst="rect">
            <a:avLst/>
          </a:prstGeom>
        </p:spPr>
      </p:pic>
      <p:pic>
        <p:nvPicPr>
          <p:cNvPr id="9" name="Picture 8" descr="A cat lying on a person's lap&#10;&#10;Description automatically generated with medium confidence">
            <a:extLst>
              <a:ext uri="{FF2B5EF4-FFF2-40B4-BE49-F238E27FC236}">
                <a16:creationId xmlns:a16="http://schemas.microsoft.com/office/drawing/2014/main" id="{292AA08D-5D4F-F2A5-32D9-56136320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08" y="4036565"/>
            <a:ext cx="4234648" cy="2381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4197E8-911D-E519-EB17-71267A15ED0C}"/>
              </a:ext>
            </a:extLst>
          </p:cNvPr>
          <p:cNvSpPr txBox="1"/>
          <p:nvPr/>
        </p:nvSpPr>
        <p:spPr>
          <a:xfrm>
            <a:off x="4132555" y="1966199"/>
            <a:ext cx="44610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3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innovative sheet-metal design permits the flexibility that’s vital to easy insertion, sealing, and weld quality.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BA8A2-301F-B8F5-1769-F5459F2CE645}"/>
              </a:ext>
            </a:extLst>
          </p:cNvPr>
          <p:cNvSpPr txBox="1"/>
          <p:nvPr/>
        </p:nvSpPr>
        <p:spPr>
          <a:xfrm>
            <a:off x="4132555" y="4757861"/>
            <a:ext cx="47362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3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unique bore seal works in conjunction with the sleeve flexibility to permanently seal off the weld zone from liquids.</a:t>
            </a:r>
          </a:p>
        </p:txBody>
      </p:sp>
    </p:spTree>
    <p:extLst>
      <p:ext uri="{BB962C8B-B14F-4D97-AF65-F5344CB8AC3E}">
        <p14:creationId xmlns:p14="http://schemas.microsoft.com/office/powerpoint/2010/main" val="2444110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527634-8F01-408E-A7DD-1558C6820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8670" y="1155244"/>
            <a:ext cx="4324439" cy="3851625"/>
          </a:xfrm>
        </p:spPr>
        <p:txBody>
          <a:bodyPr/>
          <a:lstStyle/>
          <a:p>
            <a:r>
              <a:rPr lang="en-US" b="1" dirty="0"/>
              <a:t>Flexibility: </a:t>
            </a:r>
            <a:r>
              <a:rPr lang="en-US" dirty="0"/>
              <a:t>Thin, flexible profile</a:t>
            </a:r>
            <a:r>
              <a:rPr lang="en-US" b="1" dirty="0"/>
              <a:t> </a:t>
            </a:r>
            <a:r>
              <a:rPr lang="en-US" dirty="0"/>
              <a:t>adjusts to pipe ovality for easy insertion and consistent weld &amp; seal quality.</a:t>
            </a:r>
          </a:p>
          <a:p>
            <a:r>
              <a:rPr lang="en-US" b="1" dirty="0"/>
              <a:t>Sealing: </a:t>
            </a:r>
            <a:r>
              <a:rPr lang="en-US" dirty="0"/>
              <a:t>Unique bore seal design accommodates pipe ID tolerance and utilizes sleeve flexibility to seal off weld zone. </a:t>
            </a:r>
          </a:p>
          <a:p>
            <a:r>
              <a:rPr lang="en-US" b="1" dirty="0"/>
              <a:t>Heat Resistance: </a:t>
            </a:r>
            <a:r>
              <a:rPr lang="en-US" dirty="0"/>
              <a:t>Wide, thick insulation keeps weld heat from damaging protective coating. Permits a long internal pipe coating holdback and normal welding time.</a:t>
            </a:r>
          </a:p>
          <a:p>
            <a:r>
              <a:rPr lang="en-US" b="1" dirty="0"/>
              <a:t>Light Weight: </a:t>
            </a:r>
            <a:r>
              <a:rPr lang="en-US" dirty="0"/>
              <a:t>Allows for easy handling and insertion.</a:t>
            </a:r>
          </a:p>
          <a:p>
            <a:r>
              <a:rPr lang="en-US" b="1" dirty="0"/>
              <a:t>Large Diameter Pipelines: </a:t>
            </a:r>
            <a:r>
              <a:rPr lang="en-US" dirty="0"/>
              <a:t>Flexibility, seal design, and light weight makes </a:t>
            </a:r>
            <a:r>
              <a:rPr lang="en-US" dirty="0" err="1"/>
              <a:t>FlexSleeve</a:t>
            </a:r>
            <a:r>
              <a:rPr lang="en-US" dirty="0"/>
              <a:t> suitable for pipe up to 80” diameter.</a:t>
            </a:r>
          </a:p>
          <a:p>
            <a:r>
              <a:rPr lang="en-US" b="1" dirty="0"/>
              <a:t>Long Distance Pipelines: </a:t>
            </a:r>
            <a:r>
              <a:rPr lang="en-US" dirty="0"/>
              <a:t>Fast and easy sleeve installation. Normal weld times. Functions with internal pipe alignment clamps for automatic welding.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D7C1C-B28D-4A00-99B7-316D458A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137" y="176380"/>
            <a:ext cx="6995001" cy="40011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2400" dirty="0" err="1"/>
              <a:t>FlexSleeve</a:t>
            </a:r>
            <a:r>
              <a:rPr lang="en-US" sz="2400" dirty="0"/>
              <a:t>™ Innovation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E518A-F317-4E0A-8BE9-CA357DE6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63" y="4954456"/>
            <a:ext cx="554784" cy="51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2CA7E-23EA-409B-B5BF-78DE81FD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63" y="4117011"/>
            <a:ext cx="554784" cy="518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B62E4-9423-46A0-8F22-F68A353B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63" y="3528675"/>
            <a:ext cx="554784" cy="5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D9128A-6B11-4D4C-855F-5067E08CA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63" y="2721854"/>
            <a:ext cx="554784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CD8058-8DC1-4DC3-988F-01F809C48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63" y="1844903"/>
            <a:ext cx="554784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B8E6CD-A43A-4292-8816-332A1ACCC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63" y="1114557"/>
            <a:ext cx="554784" cy="518205"/>
          </a:xfrm>
          <a:prstGeom prst="rect">
            <a:avLst/>
          </a:prstGeom>
        </p:spPr>
      </p:pic>
      <p:pic>
        <p:nvPicPr>
          <p:cNvPr id="14" name="Picture 13" descr="A picture containing engine&#10;&#10;Description automatically generated">
            <a:extLst>
              <a:ext uri="{FF2B5EF4-FFF2-40B4-BE49-F238E27FC236}">
                <a16:creationId xmlns:a16="http://schemas.microsoft.com/office/drawing/2014/main" id="{41654EB5-DA4F-42AA-AEB6-BDD95632B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9" r="7935" b="3704"/>
          <a:stretch/>
        </p:blipFill>
        <p:spPr>
          <a:xfrm>
            <a:off x="5773739" y="1324584"/>
            <a:ext cx="2929994" cy="420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65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8123D9-B35A-3E72-AAD5-3E501C51E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Easy Insertion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BE208E-30AB-C7FD-6743-018CFE53F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093441"/>
              </p:ext>
            </p:extLst>
          </p:nvPr>
        </p:nvGraphicFramePr>
        <p:xfrm>
          <a:off x="506026" y="991429"/>
          <a:ext cx="827399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995">
                  <a:extLst>
                    <a:ext uri="{9D8B030D-6E8A-4147-A177-3AD203B41FA5}">
                      <a16:colId xmlns:a16="http://schemas.microsoft.com/office/drawing/2014/main" val="2626647640"/>
                    </a:ext>
                  </a:extLst>
                </a:gridCol>
                <a:gridCol w="4136995">
                  <a:extLst>
                    <a:ext uri="{9D8B030D-6E8A-4147-A177-3AD203B41FA5}">
                      <a16:colId xmlns:a16="http://schemas.microsoft.com/office/drawing/2014/main" val="36970420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FlexSleeve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Competitor Sleeves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299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Silicone grease for lubricant.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2-part epoxy used for lubricant.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486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Rubber seals guide sleeve into pipe ends. No sleeve OD/pipe ID interference.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Sleeve OD metal often interferes with pipe ID when pipe ends are out-of-round.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933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Sheet metal conforms to pipe ovality. 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Solid steel does not conform to pipe ovality. </a:t>
                      </a: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580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size sleeve fits ID tolerance range for factory pipe ends per API 5L table 10.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/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size sleeve does not fit entire API 5L ID tolerance range.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/>
                      <a:endParaRPr kumimoji="0" lang="en-US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121887"/>
                  </a:ext>
                </a:extLst>
              </a:tr>
            </a:tbl>
          </a:graphicData>
        </a:graphic>
      </p:graphicFrame>
      <p:pic>
        <p:nvPicPr>
          <p:cNvPr id="8" name="Picture 7" descr="A picture containing person, ground, barrel, vessel&#10;&#10;Description automatically generated">
            <a:extLst>
              <a:ext uri="{FF2B5EF4-FFF2-40B4-BE49-F238E27FC236}">
                <a16:creationId xmlns:a16="http://schemas.microsoft.com/office/drawing/2014/main" id="{DE97AFB0-62EC-BBAD-0AAC-9E6DCA1F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00" y="3866519"/>
            <a:ext cx="2630018" cy="2609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2AE75-B478-3DE2-E702-913D2E315B59}"/>
              </a:ext>
            </a:extLst>
          </p:cNvPr>
          <p:cNvSpPr txBox="1"/>
          <p:nvPr/>
        </p:nvSpPr>
        <p:spPr>
          <a:xfrm>
            <a:off x="4783393" y="51833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https://youtu.be/MXw7fR7fQlU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D6A7AE-18EC-EB7A-DF4B-6770F25ADFD7}"/>
              </a:ext>
            </a:extLst>
          </p:cNvPr>
          <p:cNvSpPr txBox="1"/>
          <p:nvPr/>
        </p:nvSpPr>
        <p:spPr>
          <a:xfrm>
            <a:off x="5180584" y="4860258"/>
            <a:ext cx="4675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insertion video: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093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60613E-40FF-30A0-7F48-7A5BD3F0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137" y="176380"/>
            <a:ext cx="6959490" cy="400110"/>
          </a:xfrm>
        </p:spPr>
        <p:txBody>
          <a:bodyPr/>
          <a:lstStyle/>
          <a:p>
            <a:pPr algn="ctr"/>
            <a:r>
              <a:rPr lang="en-US" sz="2400" dirty="0"/>
              <a:t>Sealing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BC12C8-1F05-585C-2162-C23047CD3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881375"/>
              </p:ext>
            </p:extLst>
          </p:nvPr>
        </p:nvGraphicFramePr>
        <p:xfrm>
          <a:off x="395056" y="911225"/>
          <a:ext cx="8353888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944">
                  <a:extLst>
                    <a:ext uri="{9D8B030D-6E8A-4147-A177-3AD203B41FA5}">
                      <a16:colId xmlns:a16="http://schemas.microsoft.com/office/drawing/2014/main" val="1993281005"/>
                    </a:ext>
                  </a:extLst>
                </a:gridCol>
                <a:gridCol w="4176944">
                  <a:extLst>
                    <a:ext uri="{9D8B030D-6E8A-4147-A177-3AD203B41FA5}">
                      <a16:colId xmlns:a16="http://schemas.microsoft.com/office/drawing/2014/main" val="2948226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FlexSleeve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Competitor Sleeves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216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Sleeve conforms to pipe shape, creating even seal pressure around entire circumference.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Solid machined steel does not easily conform to pipe shape. Uneven sealing pressure with out-of-round pipe ends.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108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Pipe pressure expands sheet metal and pinches seals between sleeve OD &amp; ID coating.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Solid machined steel does not easily expand and utilize pipe pressure to enhance seal pressure.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66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Seal designed to accommodate pipe ID &amp; ovality tolerance range.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O-rings not designed to seal with pipe ID &amp; ovality tolerance range.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91997"/>
                  </a:ext>
                </a:extLst>
              </a:tr>
            </a:tbl>
          </a:graphicData>
        </a:graphic>
      </p:graphicFrame>
      <p:pic>
        <p:nvPicPr>
          <p:cNvPr id="8" name="Picture 7" descr="A picture containing bell, green, close, helmet&#10;&#10;Description automatically generated">
            <a:extLst>
              <a:ext uri="{FF2B5EF4-FFF2-40B4-BE49-F238E27FC236}">
                <a16:creationId xmlns:a16="http://schemas.microsoft.com/office/drawing/2014/main" id="{1DA96C79-4740-F92B-1B38-A92F9581D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731"/>
          <a:stretch/>
        </p:blipFill>
        <p:spPr>
          <a:xfrm>
            <a:off x="683580" y="3447179"/>
            <a:ext cx="2769834" cy="2705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60B800-474C-5D6B-4B99-718D07A3D893}"/>
              </a:ext>
            </a:extLst>
          </p:cNvPr>
          <p:cNvSpPr txBox="1"/>
          <p:nvPr/>
        </p:nvSpPr>
        <p:spPr>
          <a:xfrm>
            <a:off x="577651" y="616279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Image of </a:t>
            </a:r>
            <a:r>
              <a:rPr lang="en-US" sz="1200" dirty="0" err="1">
                <a:solidFill>
                  <a:schemeClr val="accent6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FlexSleeve</a:t>
            </a:r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 after hydrotest. Pipe </a:t>
            </a:r>
          </a:p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milled away to see bore seal functionality.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628DD5-7D3B-5AB0-B9F9-7B83CA7E7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254" y="4117128"/>
            <a:ext cx="2556468" cy="1329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A20573-73E9-6ED0-F82D-3467FF593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18"/>
          <a:stretch/>
        </p:blipFill>
        <p:spPr>
          <a:xfrm>
            <a:off x="6755908" y="3902365"/>
            <a:ext cx="2110646" cy="15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7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machine on the counter&#10;&#10;Description automatically generated">
            <a:extLst>
              <a:ext uri="{FF2B5EF4-FFF2-40B4-BE49-F238E27FC236}">
                <a16:creationId xmlns:a16="http://schemas.microsoft.com/office/drawing/2014/main" id="{DA4B8292-1609-49E2-A376-72E14CA75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7" r="11781"/>
          <a:stretch/>
        </p:blipFill>
        <p:spPr>
          <a:xfrm>
            <a:off x="5536239" y="10"/>
            <a:ext cx="3607761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26" name="Picture 25" descr="A picture containing table, cup, sitting, coffee&#10;&#10;Description automatically generated">
            <a:extLst>
              <a:ext uri="{FF2B5EF4-FFF2-40B4-BE49-F238E27FC236}">
                <a16:creationId xmlns:a16="http://schemas.microsoft.com/office/drawing/2014/main" id="{ABA67B30-355A-4BD4-93B2-A79902F75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8" r="20800" b="1"/>
          <a:stretch/>
        </p:blipFill>
        <p:spPr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4" name="Picture 23" descr="A close up of a bowl&#10;&#10;Description automatically generated">
            <a:extLst>
              <a:ext uri="{FF2B5EF4-FFF2-40B4-BE49-F238E27FC236}">
                <a16:creationId xmlns:a16="http://schemas.microsoft.com/office/drawing/2014/main" id="{D659BBDA-D24B-470E-BCE0-8AA8729C0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2" r="24357"/>
          <a:stretch/>
        </p:blipFill>
        <p:spPr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5E41F5-2554-4068-BC84-33D791248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48" y="764378"/>
            <a:ext cx="212598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a typeface="+mj-ea"/>
              </a:rPr>
              <a:t>The Seal Test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AC8497-0B98-4193-8B05-D5DEBC971DC5}"/>
              </a:ext>
            </a:extLst>
          </p:cNvPr>
          <p:cNvSpPr txBox="1"/>
          <p:nvPr/>
        </p:nvSpPr>
        <p:spPr>
          <a:xfrm>
            <a:off x="96012" y="2447036"/>
            <a:ext cx="2791341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pipe is </a:t>
            </a:r>
            <a:r>
              <a:rPr lang="en-US" sz="14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 to pressures exceeding 300 bar (4,350 psi)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without any weld at all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FlexSleeve’s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unique seals prevent liquid from reaching the weld zone and causing corrosion.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E1F75F-DFA3-49D7-8C7D-523172FC995B}"/>
              </a:ext>
            </a:extLst>
          </p:cNvPr>
          <p:cNvSpPr txBox="1"/>
          <p:nvPr/>
        </p:nvSpPr>
        <p:spPr>
          <a:xfrm>
            <a:off x="5823751" y="6167132"/>
            <a:ext cx="3320249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Hydrostatic pressure test with 6” dia.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sch. 80 pipe without any we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ld</a:t>
            </a:r>
          </a:p>
        </p:txBody>
      </p:sp>
    </p:spTree>
    <p:extLst>
      <p:ext uri="{BB962C8B-B14F-4D97-AF65-F5344CB8AC3E}">
        <p14:creationId xmlns:p14="http://schemas.microsoft.com/office/powerpoint/2010/main" val="3032138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2FAF68-0663-308E-30BD-4BAF8FB5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137" y="176380"/>
            <a:ext cx="6932857" cy="400110"/>
          </a:xfrm>
        </p:spPr>
        <p:txBody>
          <a:bodyPr/>
          <a:lstStyle/>
          <a:p>
            <a:pPr algn="ctr"/>
            <a:r>
              <a:rPr lang="en-US" sz="2400" dirty="0"/>
              <a:t>Cross Section Comparison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0F199BA-DE08-0C84-B231-9EDD20AB7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3" t="8809" r="4736" b="32777"/>
          <a:stretch/>
        </p:blipFill>
        <p:spPr>
          <a:xfrm>
            <a:off x="2127681" y="685028"/>
            <a:ext cx="6581313" cy="2082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0A4D64-F2C4-E6B0-2C0D-90DE73DF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437" y="3096844"/>
            <a:ext cx="4933799" cy="699766"/>
          </a:xfrm>
          <a:prstGeom prst="rect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DAF253F6-0763-5285-BC11-AA1D8F712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851987"/>
              </p:ext>
            </p:extLst>
          </p:nvPr>
        </p:nvGraphicFramePr>
        <p:xfrm>
          <a:off x="488271" y="4260226"/>
          <a:ext cx="8220723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029">
                  <a:extLst>
                    <a:ext uri="{9D8B030D-6E8A-4147-A177-3AD203B41FA5}">
                      <a16:colId xmlns:a16="http://schemas.microsoft.com/office/drawing/2014/main" val="2052366761"/>
                    </a:ext>
                  </a:extLst>
                </a:gridCol>
                <a:gridCol w="2913020">
                  <a:extLst>
                    <a:ext uri="{9D8B030D-6E8A-4147-A177-3AD203B41FA5}">
                      <a16:colId xmlns:a16="http://schemas.microsoft.com/office/drawing/2014/main" val="2379964977"/>
                    </a:ext>
                  </a:extLst>
                </a:gridCol>
                <a:gridCol w="3071674">
                  <a:extLst>
                    <a:ext uri="{9D8B030D-6E8A-4147-A177-3AD203B41FA5}">
                      <a16:colId xmlns:a16="http://schemas.microsoft.com/office/drawing/2014/main" val="39760992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FlexSleeve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Competitor Sleeve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01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Bore seals accommodate pipe ID tolerance. Pipe pressure helps seal.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O-rings don’t consistently seal. Epoxy sealant required.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623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Pipe Coating Cutback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2.5”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– 1.5”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310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Heat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1/8” thick x 4” wide insulation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~1/16” thick x ~2” wide insulation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923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Stiffness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Assembled from sheet metal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Machined from solid blank/tubing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58549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B343D36-A499-B00D-3FD9-F322378B1771}"/>
              </a:ext>
            </a:extLst>
          </p:cNvPr>
          <p:cNvSpPr txBox="1"/>
          <p:nvPr/>
        </p:nvSpPr>
        <p:spPr>
          <a:xfrm>
            <a:off x="164237" y="211805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200" dirty="0" err="1">
                <a:solidFill>
                  <a:schemeClr val="accent6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FlexSleeve</a:t>
            </a:r>
            <a:endParaRPr lang="en-US" sz="1200" dirty="0">
              <a:solidFill>
                <a:schemeClr val="accent6"/>
              </a:solidFill>
              <a:latin typeface="Arial" panose="020B0604020202020204" pitchFamily="34" charset="0"/>
              <a:ea typeface="Maison Neue Light" charset="0"/>
              <a:cs typeface="Arial" panose="020B0604020202020204" pitchFamily="34" charset="0"/>
            </a:endParaRPr>
          </a:p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(actual sheet metal </a:t>
            </a:r>
          </a:p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configuration not shown)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F1F0D3-AFA2-7292-B216-47A3571078EE}"/>
              </a:ext>
            </a:extLst>
          </p:cNvPr>
          <p:cNvSpPr txBox="1"/>
          <p:nvPr/>
        </p:nvSpPr>
        <p:spPr>
          <a:xfrm>
            <a:off x="1258764" y="333941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aison Neue Light" charset="0"/>
                <a:cs typeface="Arial" panose="020B0604020202020204" pitchFamily="34" charset="0"/>
              </a:rPr>
              <a:t>Competitor Sleeve</a:t>
            </a:r>
          </a:p>
        </p:txBody>
      </p:sp>
    </p:spTree>
    <p:extLst>
      <p:ext uri="{BB962C8B-B14F-4D97-AF65-F5344CB8AC3E}">
        <p14:creationId xmlns:p14="http://schemas.microsoft.com/office/powerpoint/2010/main" val="2564893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3C97C5-9F30-42D5-AF28-4D5F2593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910" y="200885"/>
            <a:ext cx="7067936" cy="400110"/>
          </a:xfrm>
        </p:spPr>
        <p:txBody>
          <a:bodyPr/>
          <a:lstStyle/>
          <a:p>
            <a:pPr algn="ctr"/>
            <a:r>
              <a:rPr lang="en-US" sz="2400" dirty="0"/>
              <a:t>Welding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E5FF5D-819D-48F3-BD42-7D718E2EB98A}"/>
              </a:ext>
            </a:extLst>
          </p:cNvPr>
          <p:cNvSpPr/>
          <p:nvPr/>
        </p:nvSpPr>
        <p:spPr>
          <a:xfrm>
            <a:off x="301840" y="3767745"/>
            <a:ext cx="8416032" cy="328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Raised center hump allows for consistent, high-quality root pass around entire circumference. Avoids slag entrapment that may occur when OD of sleeve is far from pipe ID.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250° F (120° C) max </a:t>
            </a:r>
            <a:r>
              <a:rPr lang="en-US" sz="14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interpass</a:t>
            </a:r>
            <a:r>
              <a:rPr lang="en-US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temperature before starting next weld pass.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AUT, MUT, and RT examinations performed on completed welds are consistently approved by independent labs and inspectors.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FlexSleeves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work with external automatic welding &amp; internal lineup clamps.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E7AFA-571D-4B6C-8147-2CC30C108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65" y="892232"/>
            <a:ext cx="2743201" cy="2415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194646-3189-1873-DB7B-FDF67D249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675" y="960915"/>
            <a:ext cx="3991455" cy="23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89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BE1F25"/>
      </a:dk2>
      <a:lt2>
        <a:srgbClr val="E5E7E7"/>
      </a:lt2>
      <a:accent1>
        <a:srgbClr val="19447C"/>
      </a:accent1>
      <a:accent2>
        <a:srgbClr val="6393C9"/>
      </a:accent2>
      <a:accent3>
        <a:srgbClr val="A5C7E6"/>
      </a:accent3>
      <a:accent4>
        <a:srgbClr val="E5E7E7"/>
      </a:accent4>
      <a:accent5>
        <a:srgbClr val="B3B9C1"/>
      </a:accent5>
      <a:accent6>
        <a:srgbClr val="7A8793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>
            <a:lumMod val="20000"/>
            <a:lumOff val="80000"/>
          </a:schemeClr>
        </a:solidFill>
        <a:ln>
          <a:noFill/>
        </a:ln>
      </a:spPr>
      <a:bodyPr rtlCol="0" anchor="ctr"/>
      <a:lstStyle>
        <a:defPPr>
          <a:defRPr sz="1000" dirty="0">
            <a:solidFill>
              <a:schemeClr val="accent6"/>
            </a:solidFill>
            <a:latin typeface="Maison Neue Light" charset="0"/>
            <a:ea typeface="Maison Neue Light" charset="0"/>
            <a:cs typeface="Maison Neue Light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sz="1200" dirty="0" err="1" smtClean="0">
            <a:solidFill>
              <a:schemeClr val="accent6"/>
            </a:solidFill>
            <a:latin typeface="Arial" panose="020B0604020202020204" pitchFamily="34" charset="0"/>
            <a:ea typeface="Maison Neue Light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{BE05761C-367E-0B4D-8D28-07BC0C1926A4}tf10001064</Template>
  <TotalTime>60080</TotalTime>
  <Words>660</Words>
  <Application>Microsoft Office PowerPoint</Application>
  <PresentationFormat>Letter Paper (8.5x11 in)</PresentationFormat>
  <Paragraphs>84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.HelveticaNeueDeskInterface-Regular</vt:lpstr>
      <vt:lpstr>Arial</vt:lpstr>
      <vt:lpstr>Calibri</vt:lpstr>
      <vt:lpstr>Maison Neue Demi</vt:lpstr>
      <vt:lpstr>Maison Neue Light</vt:lpstr>
      <vt:lpstr>Office Theme</vt:lpstr>
      <vt:lpstr>PowerPoint Presentation</vt:lpstr>
      <vt:lpstr>The FlexSleeve™ Solution</vt:lpstr>
      <vt:lpstr>FlexSleeve™ Innovation</vt:lpstr>
      <vt:lpstr> FlexSleeve™ Innovation</vt:lpstr>
      <vt:lpstr>Easy Insertion</vt:lpstr>
      <vt:lpstr>Sealing</vt:lpstr>
      <vt:lpstr>The Seal Test </vt:lpstr>
      <vt:lpstr>Cross Section Comparison</vt:lpstr>
      <vt:lpstr>Welding</vt:lpstr>
      <vt:lpstr>Contact Information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Investment Opportunities</dc:title>
  <dc:subject/>
  <dc:creator>Ryan Sears</dc:creator>
  <cp:keywords/>
  <dc:description/>
  <cp:lastModifiedBy>Ryan Sears</cp:lastModifiedBy>
  <cp:revision>2119</cp:revision>
  <cp:lastPrinted>2019-06-04T16:55:09Z</cp:lastPrinted>
  <dcterms:created xsi:type="dcterms:W3CDTF">2017-09-26T20:21:26Z</dcterms:created>
  <dcterms:modified xsi:type="dcterms:W3CDTF">2022-09-13T00:02:56Z</dcterms:modified>
  <cp:category/>
</cp:coreProperties>
</file>